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24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0" roundtripDataSignature="AMtx7mh6yngCarigTdCB7wb3KmgSrDg9C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384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0" Type="http://customschemas.google.com/relationships/presentationmetadata" Target="meta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jpg>
</file>

<file path=ppt/media/image16.png>
</file>

<file path=ppt/media/image17.jpg>
</file>

<file path=ppt/media/image18.jpg>
</file>

<file path=ppt/media/image19.jpg>
</file>

<file path=ppt/media/image2.png>
</file>

<file path=ppt/media/image20.png>
</file>

<file path=ppt/media/image21.jp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4" name="Google Shape;194;p1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1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p1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1" name="Google Shape;221;p1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2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2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2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p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2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2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2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2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3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3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3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3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3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3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3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3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2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2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2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2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2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2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9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29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2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2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2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0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30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30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3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3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3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31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31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31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31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31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3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3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3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3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3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3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3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3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3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3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3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3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3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3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64" name="Google Shape;64;p3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3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3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3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2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2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2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2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Relationship Id="rId4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4.png"/><Relationship Id="rId4" Type="http://schemas.openxmlformats.org/officeDocument/2006/relationships/image" Target="../media/image7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jpg"/><Relationship Id="rId4" Type="http://schemas.openxmlformats.org/officeDocument/2006/relationships/image" Target="../media/image13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8.jpg"/><Relationship Id="rId4" Type="http://schemas.openxmlformats.org/officeDocument/2006/relationships/image" Target="../media/image19.jpg"/><Relationship Id="rId5" Type="http://schemas.openxmlformats.org/officeDocument/2006/relationships/image" Target="../media/image20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t/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  <p:pic>
        <p:nvPicPr>
          <p:cNvPr id="86" name="Google Shape;86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"/>
          <p:cNvSpPr/>
          <p:nvPr/>
        </p:nvSpPr>
        <p:spPr>
          <a:xfrm>
            <a:off x="0" y="20320"/>
            <a:ext cx="12192000" cy="6858000"/>
          </a:xfrm>
          <a:prstGeom prst="rect">
            <a:avLst/>
          </a:prstGeom>
          <a:gradFill>
            <a:gsLst>
              <a:gs pos="0">
                <a:srgbClr val="191919">
                  <a:alpha val="20000"/>
                </a:srgbClr>
              </a:gs>
              <a:gs pos="29000">
                <a:srgbClr val="262626">
                  <a:alpha val="20000"/>
                </a:srgbClr>
              </a:gs>
              <a:gs pos="63000">
                <a:srgbClr val="3F3F3F">
                  <a:alpha val="20000"/>
                </a:srgbClr>
              </a:gs>
              <a:gs pos="100000">
                <a:srgbClr val="595959">
                  <a:alpha val="20000"/>
                </a:srgbClr>
              </a:gs>
            </a:gsLst>
            <a:lin ang="5400000" scaled="0"/>
          </a:gradFill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Google Shape;88;p1"/>
          <p:cNvSpPr txBox="1"/>
          <p:nvPr/>
        </p:nvSpPr>
        <p:spPr>
          <a:xfrm>
            <a:off x="1788160" y="1036320"/>
            <a:ext cx="9144000" cy="8331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1981200" y="1036320"/>
            <a:ext cx="8788400" cy="9655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1620520" y="848273"/>
            <a:ext cx="9347200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NHẬP MÔN CÔNG NGHỆ PHẦN MỀM</a:t>
            </a:r>
            <a:endParaRPr/>
          </a:p>
        </p:txBody>
      </p:sp>
      <p:sp>
        <p:nvSpPr>
          <p:cNvPr id="91" name="Google Shape;91;p1"/>
          <p:cNvSpPr txBox="1"/>
          <p:nvPr/>
        </p:nvSpPr>
        <p:spPr>
          <a:xfrm>
            <a:off x="1818640" y="2232681"/>
            <a:ext cx="8950960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ĐỀ TÀI:</a:t>
            </a:r>
            <a:r>
              <a:rPr b="1" i="1" lang="en-US" sz="2800">
                <a:solidFill>
                  <a:srgbClr val="FF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ỨNG DỤNG TÌM KIẾM BẠN BÈ-PTIT FRIENDS</a:t>
            </a:r>
            <a:endParaRPr i="1" sz="2800">
              <a:solidFill>
                <a:srgbClr val="FF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2" name="Google Shape;92;p1"/>
          <p:cNvSpPr txBox="1"/>
          <p:nvPr/>
        </p:nvSpPr>
        <p:spPr>
          <a:xfrm>
            <a:off x="8798560" y="4753084"/>
            <a:ext cx="3393440" cy="76944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Nhóm lớp : 06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Nhóm thực hiện: 03</a:t>
            </a:r>
            <a:endParaRPr/>
          </a:p>
        </p:txBody>
      </p:sp>
      <p:sp>
        <p:nvSpPr>
          <p:cNvPr id="93" name="Google Shape;93;p1"/>
          <p:cNvSpPr txBox="1"/>
          <p:nvPr/>
        </p:nvSpPr>
        <p:spPr>
          <a:xfrm>
            <a:off x="558800" y="4103638"/>
            <a:ext cx="4592320" cy="23083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1800" u="sng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Sinh viên: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Trương Đăng Công – B18DCCN061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Tô Mạnh Đức  –  B18DCCN182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Vũ Danh Hùng – B18DCCN259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Nguyễn Quang Liêm – B18DCCN325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Nguyễn Công Minh – B18DCCN402</a:t>
            </a:r>
            <a:endParaRPr/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Trần Hùng Minh – B18DCCN413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p10"/>
          <p:cNvSpPr/>
          <p:nvPr/>
        </p:nvSpPr>
        <p:spPr>
          <a:xfrm>
            <a:off x="643278" y="2573756"/>
            <a:ext cx="3255095" cy="18288"/>
          </a:xfrm>
          <a:custGeom>
            <a:rect b="b" l="l" r="r" t="t"/>
            <a:pathLst>
              <a:path extrusionOk="0" fill="none" h="18288" w="3255095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extrusionOk="0" h="18288" w="3255095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0"/>
          <p:cNvSpPr txBox="1"/>
          <p:nvPr/>
        </p:nvSpPr>
        <p:spPr>
          <a:xfrm>
            <a:off x="469373" y="2194366"/>
            <a:ext cx="3429000" cy="5669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UC của actor Normal User</a:t>
            </a:r>
            <a:endParaRPr/>
          </a:p>
        </p:txBody>
      </p:sp>
      <p:pic>
        <p:nvPicPr>
          <p:cNvPr id="154" name="Google Shape;154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9360" y="365760"/>
            <a:ext cx="8422640" cy="6360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1"/>
          <p:cNvSpPr/>
          <p:nvPr/>
        </p:nvSpPr>
        <p:spPr>
          <a:xfrm>
            <a:off x="0" y="7620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" name="Google Shape;160;p11"/>
          <p:cNvSpPr/>
          <p:nvPr/>
        </p:nvSpPr>
        <p:spPr>
          <a:xfrm>
            <a:off x="643278" y="2573756"/>
            <a:ext cx="3255095" cy="18288"/>
          </a:xfrm>
          <a:custGeom>
            <a:rect b="b" l="l" r="r" t="t"/>
            <a:pathLst>
              <a:path extrusionOk="0" fill="none" h="18288" w="3255095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extrusionOk="0" h="18288" w="3255095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1" name="Google Shape;161;p11"/>
          <p:cNvSpPr txBox="1"/>
          <p:nvPr/>
        </p:nvSpPr>
        <p:spPr>
          <a:xfrm>
            <a:off x="469373" y="2194366"/>
            <a:ext cx="3429000" cy="56692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UC của actor Admin</a:t>
            </a:r>
            <a:endParaRPr/>
          </a:p>
        </p:txBody>
      </p:sp>
      <p:pic>
        <p:nvPicPr>
          <p:cNvPr id="162" name="Google Shape;162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769360" y="365760"/>
            <a:ext cx="8422640" cy="6360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402200" y="0"/>
            <a:ext cx="8789799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agram&#10;&#10;Description automatically generated" id="168" name="Google Shape;168;p12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106" y="1372983"/>
            <a:ext cx="11663465" cy="529046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2"/>
          <p:cNvSpPr txBox="1"/>
          <p:nvPr/>
        </p:nvSpPr>
        <p:spPr>
          <a:xfrm>
            <a:off x="389106" y="194553"/>
            <a:ext cx="259728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Domain Model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0" name="Google Shape;170;p12"/>
          <p:cNvCxnSpPr/>
          <p:nvPr/>
        </p:nvCxnSpPr>
        <p:spPr>
          <a:xfrm>
            <a:off x="472995" y="649706"/>
            <a:ext cx="1825588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171" name="Google Shape;171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-1" y="1104859"/>
            <a:ext cx="12052571" cy="55585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Diagram&#10;&#10;Description automatically generated" id="176" name="Google Shape;176;p1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9106" y="1372983"/>
            <a:ext cx="11663465" cy="5290464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3"/>
          <p:cNvSpPr txBox="1"/>
          <p:nvPr/>
        </p:nvSpPr>
        <p:spPr>
          <a:xfrm>
            <a:off x="389106" y="194553"/>
            <a:ext cx="259728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Class diagram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78" name="Google Shape;178;p13"/>
          <p:cNvCxnSpPr/>
          <p:nvPr/>
        </p:nvCxnSpPr>
        <p:spPr>
          <a:xfrm>
            <a:off x="472995" y="649706"/>
            <a:ext cx="1825588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4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4" name="Google Shape;184;p14"/>
          <p:cNvSpPr txBox="1"/>
          <p:nvPr>
            <p:ph type="title"/>
          </p:nvPr>
        </p:nvSpPr>
        <p:spPr>
          <a:xfrm>
            <a:off x="2753360" y="583345"/>
            <a:ext cx="8287427" cy="41648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8000"/>
              <a:buFont typeface="Calibri"/>
              <a:buNone/>
            </a:pPr>
            <a:r>
              <a:rPr lang="en-US" sz="8000">
                <a:solidFill>
                  <a:srgbClr val="EDEDED"/>
                </a:solidFill>
                <a:latin typeface="Calibri"/>
                <a:ea typeface="Calibri"/>
                <a:cs typeface="Calibri"/>
                <a:sym typeface="Calibri"/>
              </a:rPr>
              <a:t>Thiết kế </a:t>
            </a:r>
            <a:r>
              <a:rPr lang="en-US" sz="8000">
                <a:solidFill>
                  <a:srgbClr val="EDEDED"/>
                </a:solidFill>
              </a:rPr>
              <a:t>giao diện</a:t>
            </a:r>
            <a:br>
              <a:rPr lang="en-US" sz="8000">
                <a:solidFill>
                  <a:srgbClr val="EDEDED"/>
                </a:solidFill>
              </a:rPr>
            </a:br>
            <a:endParaRPr sz="8000">
              <a:solidFill>
                <a:srgbClr val="EDEDE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5" name="Google Shape;185;p14"/>
          <p:cNvSpPr/>
          <p:nvPr/>
        </p:nvSpPr>
        <p:spPr>
          <a:xfrm>
            <a:off x="3474359" y="583345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6" name="Google Shape;186;p14"/>
          <p:cNvSpPr/>
          <p:nvPr/>
        </p:nvSpPr>
        <p:spPr>
          <a:xfrm>
            <a:off x="3833139" y="812640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7" name="Google Shape;187;p14"/>
          <p:cNvSpPr/>
          <p:nvPr/>
        </p:nvSpPr>
        <p:spPr>
          <a:xfrm>
            <a:off x="3458819" y="1037066"/>
            <a:ext cx="127714" cy="127714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88" name="Google Shape;188;p14"/>
          <p:cNvCxnSpPr/>
          <p:nvPr/>
        </p:nvCxnSpPr>
        <p:spPr>
          <a:xfrm>
            <a:off x="856114" y="3503032"/>
            <a:ext cx="0" cy="3346090"/>
          </a:xfrm>
          <a:prstGeom prst="straightConnector1">
            <a:avLst/>
          </a:prstGeom>
          <a:noFill/>
          <a:ln cap="sq" cmpd="sng" w="254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89" name="Google Shape;189;p14"/>
          <p:cNvSpPr/>
          <p:nvPr/>
        </p:nvSpPr>
        <p:spPr>
          <a:xfrm>
            <a:off x="10836425" y="5636680"/>
            <a:ext cx="151536" cy="151536"/>
          </a:xfrm>
          <a:custGeom>
            <a:rect b="b" l="l" r="r" t="t"/>
            <a:pathLst>
              <a:path extrusionOk="0" h="151536" w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0" name="Google Shape;190;p14"/>
          <p:cNvSpPr/>
          <p:nvPr/>
        </p:nvSpPr>
        <p:spPr>
          <a:xfrm>
            <a:off x="11245175" y="6096759"/>
            <a:ext cx="108625" cy="108625"/>
          </a:xfrm>
          <a:custGeom>
            <a:rect b="b" l="l" r="r" t="t"/>
            <a:pathLst>
              <a:path extrusionOk="0" h="108625" w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1" name="Google Shape;191;p14"/>
          <p:cNvSpPr/>
          <p:nvPr/>
        </p:nvSpPr>
        <p:spPr>
          <a:xfrm>
            <a:off x="10554288" y="6238029"/>
            <a:ext cx="95759" cy="95759"/>
          </a:xfrm>
          <a:custGeom>
            <a:rect b="b" l="l" r="r" t="t"/>
            <a:pathLst>
              <a:path extrusionOk="0" h="95759" w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EABAB">
                <a:alpha val="49803"/>
              </a:srgbClr>
            </a:gs>
            <a:gs pos="74000">
              <a:srgbClr val="AEABAB">
                <a:alpha val="69803"/>
              </a:srgbClr>
            </a:gs>
            <a:gs pos="83000">
              <a:srgbClr val="AEABAB">
                <a:alpha val="69803"/>
              </a:srgbClr>
            </a:gs>
            <a:gs pos="100000">
              <a:srgbClr val="AEABAB">
                <a:alpha val="69803"/>
              </a:srgbClr>
            </a:gs>
          </a:gsLst>
          <a:lin ang="5400000" scaled="0"/>
        </a:gradFill>
      </p:bgPr>
    </p:bg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6" name="Google Shape;196;p15"/>
          <p:cNvGrpSpPr/>
          <p:nvPr/>
        </p:nvGrpSpPr>
        <p:grpSpPr>
          <a:xfrm>
            <a:off x="1133852" y="1074416"/>
            <a:ext cx="10487160" cy="5783584"/>
            <a:chOff x="924128" y="126460"/>
            <a:chExt cx="10107038" cy="5573949"/>
          </a:xfrm>
        </p:grpSpPr>
        <p:sp>
          <p:nvSpPr>
            <p:cNvPr id="197" name="Google Shape;197;p15"/>
            <p:cNvSpPr/>
            <p:nvPr/>
          </p:nvSpPr>
          <p:spPr>
            <a:xfrm>
              <a:off x="924128" y="126460"/>
              <a:ext cx="10107038" cy="5573949"/>
            </a:xfrm>
            <a:prstGeom prst="rect">
              <a:avLst/>
            </a:prstGeom>
            <a:solidFill>
              <a:srgbClr val="F7CAAC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198" name="Google Shape;198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40859" y="214009"/>
              <a:ext cx="9832020" cy="531202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9" name="Google Shape;199;p15"/>
          <p:cNvSpPr txBox="1"/>
          <p:nvPr/>
        </p:nvSpPr>
        <p:spPr>
          <a:xfrm>
            <a:off x="604007" y="234892"/>
            <a:ext cx="227341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Welcome Page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0" name="Google Shape;200;p15"/>
          <p:cNvCxnSpPr/>
          <p:nvPr/>
        </p:nvCxnSpPr>
        <p:spPr>
          <a:xfrm>
            <a:off x="720739" y="682995"/>
            <a:ext cx="201273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EABAB">
                <a:alpha val="49803"/>
              </a:srgbClr>
            </a:gs>
            <a:gs pos="74000">
              <a:srgbClr val="AEABAB">
                <a:alpha val="69803"/>
              </a:srgbClr>
            </a:gs>
            <a:gs pos="83000">
              <a:srgbClr val="AEABAB">
                <a:alpha val="69803"/>
              </a:srgbClr>
            </a:gs>
            <a:gs pos="100000">
              <a:srgbClr val="AEABAB">
                <a:alpha val="69803"/>
              </a:srgbClr>
            </a:gs>
          </a:gsLst>
          <a:lin ang="5400000" scaled="0"/>
        </a:gra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5" name="Google Shape;205;p16"/>
          <p:cNvGrpSpPr/>
          <p:nvPr/>
        </p:nvGrpSpPr>
        <p:grpSpPr>
          <a:xfrm>
            <a:off x="1133852" y="1074416"/>
            <a:ext cx="10487160" cy="5783584"/>
            <a:chOff x="924128" y="126460"/>
            <a:chExt cx="10107038" cy="5573949"/>
          </a:xfrm>
        </p:grpSpPr>
        <p:sp>
          <p:nvSpPr>
            <p:cNvPr id="206" name="Google Shape;206;p16"/>
            <p:cNvSpPr/>
            <p:nvPr/>
          </p:nvSpPr>
          <p:spPr>
            <a:xfrm>
              <a:off x="924128" y="126460"/>
              <a:ext cx="10107038" cy="5573949"/>
            </a:xfrm>
            <a:prstGeom prst="rect">
              <a:avLst/>
            </a:prstGeom>
            <a:solidFill>
              <a:srgbClr val="F7CAAC"/>
            </a:solidFill>
            <a:ln cap="flat" cmpd="sng" w="12700">
              <a:solidFill>
                <a:srgbClr val="31538F"/>
              </a:solidFill>
              <a:prstDash val="solid"/>
              <a:miter lim="800000"/>
              <a:headEnd len="sm" w="sm" type="none"/>
              <a:tailEnd len="sm" w="sm" type="none"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pic>
          <p:nvPicPr>
            <p:cNvPr id="207" name="Google Shape;207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040859" y="214009"/>
              <a:ext cx="9832020" cy="531202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08" name="Google Shape;208;p16"/>
          <p:cNvSpPr txBox="1"/>
          <p:nvPr/>
        </p:nvSpPr>
        <p:spPr>
          <a:xfrm>
            <a:off x="604007" y="234892"/>
            <a:ext cx="3409193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Trang đăng kí, đăng nhập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09" name="Google Shape;209;p16"/>
          <p:cNvCxnSpPr/>
          <p:nvPr/>
        </p:nvCxnSpPr>
        <p:spPr>
          <a:xfrm>
            <a:off x="720739" y="682995"/>
            <a:ext cx="201273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10" name="Google Shape;210;p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3120" y="975362"/>
            <a:ext cx="10754873" cy="57835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EABAB">
                <a:alpha val="49803"/>
              </a:srgbClr>
            </a:gs>
            <a:gs pos="74000">
              <a:srgbClr val="AEABAB">
                <a:alpha val="69803"/>
              </a:srgbClr>
            </a:gs>
            <a:gs pos="83000">
              <a:srgbClr val="AEABAB">
                <a:alpha val="69803"/>
              </a:srgbClr>
            </a:gs>
            <a:gs pos="100000">
              <a:srgbClr val="AEABAB">
                <a:alpha val="69803"/>
              </a:srgbClr>
            </a:gs>
          </a:gsLst>
          <a:lin ang="5400000" scaled="0"/>
        </a:gra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/>
          <p:nvPr/>
        </p:nvSpPr>
        <p:spPr>
          <a:xfrm>
            <a:off x="1133852" y="1074416"/>
            <a:ext cx="10487161" cy="5548692"/>
          </a:xfrm>
          <a:prstGeom prst="rect">
            <a:avLst/>
          </a:prstGeom>
          <a:solidFill>
            <a:srgbClr val="F7CAA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6" name="Google Shape;216;p17"/>
          <p:cNvSpPr txBox="1"/>
          <p:nvPr/>
        </p:nvSpPr>
        <p:spPr>
          <a:xfrm>
            <a:off x="604007" y="234892"/>
            <a:ext cx="227341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Trang chủ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17" name="Google Shape;217;p17"/>
          <p:cNvCxnSpPr/>
          <p:nvPr/>
        </p:nvCxnSpPr>
        <p:spPr>
          <a:xfrm>
            <a:off x="720739" y="682995"/>
            <a:ext cx="201273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18" name="Google Shape;218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13666" y="1225685"/>
            <a:ext cx="10327532" cy="51637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EABAB">
                <a:alpha val="49803"/>
              </a:srgbClr>
            </a:gs>
            <a:gs pos="74000">
              <a:srgbClr val="AEABAB">
                <a:alpha val="69803"/>
              </a:srgbClr>
            </a:gs>
            <a:gs pos="83000">
              <a:srgbClr val="AEABAB">
                <a:alpha val="69803"/>
              </a:srgbClr>
            </a:gs>
            <a:gs pos="100000">
              <a:srgbClr val="AEABAB">
                <a:alpha val="69803"/>
              </a:srgbClr>
            </a:gs>
          </a:gsLst>
          <a:lin ang="5400000" scaled="0"/>
        </a:gradFill>
      </p:bgPr>
    </p:bg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18"/>
          <p:cNvSpPr/>
          <p:nvPr/>
        </p:nvSpPr>
        <p:spPr>
          <a:xfrm>
            <a:off x="1133852" y="1074416"/>
            <a:ext cx="10487161" cy="5443116"/>
          </a:xfrm>
          <a:prstGeom prst="rect">
            <a:avLst/>
          </a:prstGeom>
          <a:solidFill>
            <a:srgbClr val="F7CAA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4" name="Google Shape;224;p18"/>
          <p:cNvSpPr txBox="1"/>
          <p:nvPr/>
        </p:nvSpPr>
        <p:spPr>
          <a:xfrm>
            <a:off x="604007" y="234892"/>
            <a:ext cx="2273417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Trang nhắn tin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5" name="Google Shape;225;p18"/>
          <p:cNvCxnSpPr/>
          <p:nvPr/>
        </p:nvCxnSpPr>
        <p:spPr>
          <a:xfrm>
            <a:off x="720739" y="682995"/>
            <a:ext cx="2012733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26" name="Google Shape;22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01841" y="1246689"/>
            <a:ext cx="10186525" cy="509326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AEABAB">
                <a:alpha val="49803"/>
              </a:srgbClr>
            </a:gs>
            <a:gs pos="74000">
              <a:srgbClr val="AEABAB">
                <a:alpha val="69803"/>
              </a:srgbClr>
            </a:gs>
            <a:gs pos="83000">
              <a:srgbClr val="AEABAB">
                <a:alpha val="69803"/>
              </a:srgbClr>
            </a:gs>
            <a:gs pos="100000">
              <a:srgbClr val="AEABAB">
                <a:alpha val="69803"/>
              </a:srgbClr>
            </a:gs>
          </a:gsLst>
          <a:lin ang="5400000" scaled="0"/>
        </a:gradFill>
      </p:bgPr>
    </p:bg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9"/>
          <p:cNvSpPr/>
          <p:nvPr/>
        </p:nvSpPr>
        <p:spPr>
          <a:xfrm>
            <a:off x="1133852" y="1074416"/>
            <a:ext cx="10487161" cy="5443116"/>
          </a:xfrm>
          <a:prstGeom prst="rect">
            <a:avLst/>
          </a:prstGeom>
          <a:solidFill>
            <a:srgbClr val="F7CAAC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19"/>
          <p:cNvSpPr txBox="1"/>
          <p:nvPr/>
        </p:nvSpPr>
        <p:spPr>
          <a:xfrm>
            <a:off x="604007" y="234892"/>
            <a:ext cx="3316240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Trang quản lí của Admin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3" name="Google Shape;233;p19"/>
          <p:cNvCxnSpPr/>
          <p:nvPr/>
        </p:nvCxnSpPr>
        <p:spPr>
          <a:xfrm>
            <a:off x="720739" y="682995"/>
            <a:ext cx="2927133" cy="13562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234" name="Google Shape;23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320670" y="1267593"/>
            <a:ext cx="10113524" cy="50567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2"/>
          <p:cNvSpPr txBox="1"/>
          <p:nvPr/>
        </p:nvSpPr>
        <p:spPr>
          <a:xfrm>
            <a:off x="2939373" y="2859932"/>
            <a:ext cx="6935823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DEDE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Tại sao lại cần đến PTIT-friends</a:t>
            </a:r>
            <a:endParaRPr sz="4000">
              <a:solidFill>
                <a:srgbClr val="EDEDE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20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Google Shape;240;p20"/>
          <p:cNvSpPr txBox="1"/>
          <p:nvPr>
            <p:ph type="title"/>
          </p:nvPr>
        </p:nvSpPr>
        <p:spPr>
          <a:xfrm>
            <a:off x="2753360" y="583345"/>
            <a:ext cx="8287427" cy="41648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8000"/>
              <a:buFont typeface="Calibri"/>
              <a:buNone/>
            </a:pPr>
            <a:r>
              <a:rPr lang="en-US" sz="8000">
                <a:solidFill>
                  <a:srgbClr val="EDEDED"/>
                </a:solidFill>
              </a:rPr>
              <a:t>Demo</a:t>
            </a:r>
            <a:br>
              <a:rPr lang="en-US" sz="8000">
                <a:solidFill>
                  <a:srgbClr val="EDEDED"/>
                </a:solidFill>
              </a:rPr>
            </a:br>
            <a:br>
              <a:rPr lang="en-US" sz="8000">
                <a:solidFill>
                  <a:srgbClr val="EDEDED"/>
                </a:solidFill>
              </a:rPr>
            </a:br>
            <a:endParaRPr sz="8000">
              <a:solidFill>
                <a:srgbClr val="EDEDE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20"/>
          <p:cNvSpPr/>
          <p:nvPr/>
        </p:nvSpPr>
        <p:spPr>
          <a:xfrm>
            <a:off x="3474359" y="583345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20"/>
          <p:cNvSpPr/>
          <p:nvPr/>
        </p:nvSpPr>
        <p:spPr>
          <a:xfrm>
            <a:off x="3833139" y="812640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20"/>
          <p:cNvSpPr/>
          <p:nvPr/>
        </p:nvSpPr>
        <p:spPr>
          <a:xfrm>
            <a:off x="3458819" y="1037066"/>
            <a:ext cx="127714" cy="127714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4" name="Google Shape;244;p20"/>
          <p:cNvCxnSpPr/>
          <p:nvPr/>
        </p:nvCxnSpPr>
        <p:spPr>
          <a:xfrm>
            <a:off x="856114" y="3503032"/>
            <a:ext cx="0" cy="3346090"/>
          </a:xfrm>
          <a:prstGeom prst="straightConnector1">
            <a:avLst/>
          </a:prstGeom>
          <a:noFill/>
          <a:ln cap="sq" cmpd="sng" w="254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245" name="Google Shape;245;p20"/>
          <p:cNvSpPr/>
          <p:nvPr/>
        </p:nvSpPr>
        <p:spPr>
          <a:xfrm>
            <a:off x="10836425" y="5636680"/>
            <a:ext cx="151536" cy="151536"/>
          </a:xfrm>
          <a:custGeom>
            <a:rect b="b" l="l" r="r" t="t"/>
            <a:pathLst>
              <a:path extrusionOk="0" h="151536" w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20"/>
          <p:cNvSpPr/>
          <p:nvPr/>
        </p:nvSpPr>
        <p:spPr>
          <a:xfrm>
            <a:off x="11245175" y="6096759"/>
            <a:ext cx="108625" cy="108625"/>
          </a:xfrm>
          <a:custGeom>
            <a:rect b="b" l="l" r="r" t="t"/>
            <a:pathLst>
              <a:path extrusionOk="0" h="108625" w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7" name="Google Shape;247;p20"/>
          <p:cNvSpPr/>
          <p:nvPr/>
        </p:nvSpPr>
        <p:spPr>
          <a:xfrm>
            <a:off x="10554288" y="6238029"/>
            <a:ext cx="95759" cy="95759"/>
          </a:xfrm>
          <a:custGeom>
            <a:rect b="b" l="l" r="r" t="t"/>
            <a:pathLst>
              <a:path extrusionOk="0" h="95759" w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9 cách chat với crush khiến chàng ấn tượng tốt với bạn" id="252" name="Google Shape;25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9750" y="0"/>
            <a:ext cx="8572500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53" name="Google Shape;253;p21"/>
          <p:cNvCxnSpPr/>
          <p:nvPr/>
        </p:nvCxnSpPr>
        <p:spPr>
          <a:xfrm>
            <a:off x="593387" y="461665"/>
            <a:ext cx="2470826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4" name="Google Shape;254;p21"/>
          <p:cNvSpPr txBox="1"/>
          <p:nvPr/>
        </p:nvSpPr>
        <p:spPr>
          <a:xfrm>
            <a:off x="515565" y="68094"/>
            <a:ext cx="275292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Đăng kí, đăng nhập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55" name="Google Shape;255;p2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18862" y="855237"/>
            <a:ext cx="10754276" cy="54665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Cách nói về sở thích bằng tiếng Việt - Tiếng Việt online" id="260" name="Google Shape;260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8466"/>
            <a:ext cx="7433393" cy="3530862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2"/>
          <p:cNvSpPr txBox="1"/>
          <p:nvPr/>
        </p:nvSpPr>
        <p:spPr>
          <a:xfrm>
            <a:off x="285225" y="117446"/>
            <a:ext cx="3120705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Ghép cặp theo tiêu chí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2" name="Google Shape;262;p22"/>
          <p:cNvCxnSpPr/>
          <p:nvPr/>
        </p:nvCxnSpPr>
        <p:spPr>
          <a:xfrm>
            <a:off x="369116" y="520117"/>
            <a:ext cx="2894201" cy="0"/>
          </a:xfrm>
          <a:prstGeom prst="straightConnector1">
            <a:avLst/>
          </a:prstGeom>
          <a:noFill/>
          <a:ln cap="flat" cmpd="sng" w="9525">
            <a:solidFill>
              <a:schemeClr val="accent1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descr="Giới tính và bí ẩn nhiễm sắc thể X, Y, SRY | Báo dân sinh" id="263" name="Google Shape;263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 rot="-1264771">
            <a:off x="2007533" y="4230038"/>
            <a:ext cx="2583038" cy="211683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ext&#10;&#10;Description automatically generated with medium confidence" id="264" name="Google Shape;264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240071" y="2403897"/>
            <a:ext cx="4808637" cy="3154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9 cách chat với crush khiến chàng ấn tượng tốt với bạn" id="269" name="Google Shape;269;p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809750" y="0"/>
            <a:ext cx="8572500" cy="6858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70" name="Google Shape;270;p23"/>
          <p:cNvCxnSpPr/>
          <p:nvPr/>
        </p:nvCxnSpPr>
        <p:spPr>
          <a:xfrm>
            <a:off x="593387" y="461665"/>
            <a:ext cx="2470826" cy="0"/>
          </a:xfrm>
          <a:prstGeom prst="straightConnector1">
            <a:avLst/>
          </a:prstGeom>
          <a:noFill/>
          <a:ln cap="flat" cmpd="sng" w="9525">
            <a:solidFill>
              <a:schemeClr val="accent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1" name="Google Shape;271;p23"/>
          <p:cNvSpPr txBox="1"/>
          <p:nvPr/>
        </p:nvSpPr>
        <p:spPr>
          <a:xfrm>
            <a:off x="515565" y="68094"/>
            <a:ext cx="2752929" cy="461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C55A11"/>
                </a:solidFill>
                <a:latin typeface="Calibri"/>
                <a:ea typeface="Calibri"/>
                <a:cs typeface="Calibri"/>
                <a:sym typeface="Calibri"/>
              </a:rPr>
              <a:t>Nhắn tin real-time</a:t>
            </a:r>
            <a:endParaRPr sz="2400">
              <a:solidFill>
                <a:srgbClr val="C55A1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23"/>
          <p:cNvSpPr/>
          <p:nvPr/>
        </p:nvSpPr>
        <p:spPr>
          <a:xfrm>
            <a:off x="1" y="0"/>
            <a:ext cx="12191999" cy="6858000"/>
          </a:xfrm>
          <a:prstGeom prst="rect">
            <a:avLst/>
          </a:prstGeom>
          <a:solidFill>
            <a:srgbClr val="C4E0B2">
              <a:alpha val="9803"/>
            </a:srgbClr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24"/>
          <p:cNvSpPr/>
          <p:nvPr/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25000">
                <a:schemeClr val="accent1"/>
              </a:gs>
              <a:gs pos="94000">
                <a:schemeClr val="accent5"/>
              </a:gs>
              <a:gs pos="100000">
                <a:schemeClr val="accent5"/>
              </a:gs>
            </a:gsLst>
            <a:lin ang="42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78" name="Google Shape;278;p2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79" name="Google Shape;279;p24"/>
          <p:cNvSpPr txBox="1"/>
          <p:nvPr>
            <p:ph type="title"/>
          </p:nvPr>
        </p:nvSpPr>
        <p:spPr>
          <a:xfrm>
            <a:off x="3045368" y="2043663"/>
            <a:ext cx="6105194" cy="20310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6000"/>
              <a:buFont typeface="Calibri"/>
              <a:buNone/>
            </a:pPr>
            <a:r>
              <a:rPr lang="en-US" sz="60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Thanks you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Google Shape;111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" y="0"/>
            <a:ext cx="12191998" cy="6857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6"/>
          <p:cNvSpPr txBox="1"/>
          <p:nvPr/>
        </p:nvSpPr>
        <p:spPr>
          <a:xfrm>
            <a:off x="3591125" y="2918298"/>
            <a:ext cx="7235759" cy="70788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>
                <a:solidFill>
                  <a:srgbClr val="EDEDED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PTIT-friends có những gì</a:t>
            </a:r>
            <a:endParaRPr sz="4000">
              <a:solidFill>
                <a:srgbClr val="EDEDED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7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p7"/>
          <p:cNvSpPr/>
          <p:nvPr/>
        </p:nvSpPr>
        <p:spPr>
          <a:xfrm>
            <a:off x="643278" y="2573756"/>
            <a:ext cx="3255095" cy="18288"/>
          </a:xfrm>
          <a:custGeom>
            <a:rect b="b" l="l" r="r" t="t"/>
            <a:pathLst>
              <a:path extrusionOk="0" fill="none" h="18288" w="3255095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extrusionOk="0" h="18288" w="3255095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p7"/>
          <p:cNvSpPr txBox="1"/>
          <p:nvPr/>
        </p:nvSpPr>
        <p:spPr>
          <a:xfrm>
            <a:off x="913038" y="2174910"/>
            <a:ext cx="3429000" cy="341071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Sơ đồ phân rã chức năng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24" name="Google Shape;124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67200" y="233849"/>
            <a:ext cx="7534441" cy="63903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8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8100000" scaled="0"/>
          </a:gra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Google Shape;130;p8"/>
          <p:cNvSpPr txBox="1"/>
          <p:nvPr>
            <p:ph type="title"/>
          </p:nvPr>
        </p:nvSpPr>
        <p:spPr>
          <a:xfrm>
            <a:off x="3098800" y="583345"/>
            <a:ext cx="7941987" cy="41648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EDEDED"/>
              </a:buClr>
              <a:buSzPts val="8000"/>
              <a:buFont typeface="Calibri"/>
              <a:buNone/>
            </a:pPr>
            <a:r>
              <a:rPr lang="en-US" sz="8000">
                <a:solidFill>
                  <a:srgbClr val="EDEDED"/>
                </a:solidFill>
                <a:latin typeface="Calibri"/>
                <a:ea typeface="Calibri"/>
                <a:cs typeface="Calibri"/>
                <a:sym typeface="Calibri"/>
              </a:rPr>
              <a:t>Thiết kế hệ thống</a:t>
            </a:r>
            <a:endParaRPr sz="8000">
              <a:solidFill>
                <a:srgbClr val="EDEDE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p8"/>
          <p:cNvSpPr/>
          <p:nvPr/>
        </p:nvSpPr>
        <p:spPr>
          <a:xfrm>
            <a:off x="3474359" y="583345"/>
            <a:ext cx="139039" cy="139039"/>
          </a:xfrm>
          <a:custGeom>
            <a:rect b="b" l="l" r="r" t="t"/>
            <a:pathLst>
              <a:path extrusionOk="0" h="139039" w="139039">
                <a:moveTo>
                  <a:pt x="129602" y="60082"/>
                </a:moveTo>
                <a:lnTo>
                  <a:pt x="78957" y="60082"/>
                </a:lnTo>
                <a:lnTo>
                  <a:pt x="78957" y="9437"/>
                </a:lnTo>
                <a:cubicBezTo>
                  <a:pt x="78957" y="4225"/>
                  <a:pt x="74731" y="0"/>
                  <a:pt x="69520" y="0"/>
                </a:cubicBezTo>
                <a:cubicBezTo>
                  <a:pt x="64308" y="0"/>
                  <a:pt x="60082" y="4225"/>
                  <a:pt x="60082" y="9437"/>
                </a:cubicBezTo>
                <a:lnTo>
                  <a:pt x="60082" y="60082"/>
                </a:lnTo>
                <a:lnTo>
                  <a:pt x="9437" y="60082"/>
                </a:lnTo>
                <a:cubicBezTo>
                  <a:pt x="4225" y="60082"/>
                  <a:pt x="0" y="64308"/>
                  <a:pt x="0" y="69520"/>
                </a:cubicBezTo>
                <a:cubicBezTo>
                  <a:pt x="0" y="74731"/>
                  <a:pt x="4225" y="78957"/>
                  <a:pt x="9437" y="78957"/>
                </a:cubicBezTo>
                <a:lnTo>
                  <a:pt x="60082" y="78957"/>
                </a:lnTo>
                <a:lnTo>
                  <a:pt x="60082" y="129602"/>
                </a:lnTo>
                <a:cubicBezTo>
                  <a:pt x="60082" y="134814"/>
                  <a:pt x="64308" y="139039"/>
                  <a:pt x="69520" y="139039"/>
                </a:cubicBezTo>
                <a:cubicBezTo>
                  <a:pt x="74731" y="139039"/>
                  <a:pt x="78957" y="134814"/>
                  <a:pt x="78957" y="129602"/>
                </a:cubicBezTo>
                <a:lnTo>
                  <a:pt x="78957" y="78957"/>
                </a:lnTo>
                <a:lnTo>
                  <a:pt x="129602" y="78957"/>
                </a:lnTo>
                <a:cubicBezTo>
                  <a:pt x="134814" y="78957"/>
                  <a:pt x="139039" y="74731"/>
                  <a:pt x="139039" y="69520"/>
                </a:cubicBezTo>
                <a:cubicBezTo>
                  <a:pt x="139039" y="64308"/>
                  <a:pt x="134814" y="60082"/>
                  <a:pt x="129602" y="6008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p8"/>
          <p:cNvSpPr/>
          <p:nvPr/>
        </p:nvSpPr>
        <p:spPr>
          <a:xfrm>
            <a:off x="3833139" y="812640"/>
            <a:ext cx="91138" cy="91138"/>
          </a:xfrm>
          <a:custGeom>
            <a:rect b="b" l="l" r="r" t="t"/>
            <a:pathLst>
              <a:path extrusionOk="0" h="91138" w="91138">
                <a:moveTo>
                  <a:pt x="91138" y="45569"/>
                </a:moveTo>
                <a:cubicBezTo>
                  <a:pt x="91138" y="70736"/>
                  <a:pt x="70736" y="91138"/>
                  <a:pt x="45569" y="91138"/>
                </a:cubicBezTo>
                <a:cubicBezTo>
                  <a:pt x="20402" y="91138"/>
                  <a:pt x="0" y="70736"/>
                  <a:pt x="0" y="45569"/>
                </a:cubicBezTo>
                <a:cubicBezTo>
                  <a:pt x="0" y="20402"/>
                  <a:pt x="20402" y="0"/>
                  <a:pt x="45569" y="0"/>
                </a:cubicBezTo>
                <a:cubicBezTo>
                  <a:pt x="70736" y="0"/>
                  <a:pt x="91138" y="20402"/>
                  <a:pt x="91138" y="4556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8"/>
          <p:cNvSpPr/>
          <p:nvPr/>
        </p:nvSpPr>
        <p:spPr>
          <a:xfrm>
            <a:off x="3458819" y="1037066"/>
            <a:ext cx="127714" cy="127714"/>
          </a:xfrm>
          <a:custGeom>
            <a:rect b="b" l="l" r="r" t="t"/>
            <a:pathLst>
              <a:path extrusionOk="0" h="127714" w="127714">
                <a:moveTo>
                  <a:pt x="63857" y="18874"/>
                </a:moveTo>
                <a:cubicBezTo>
                  <a:pt x="88700" y="18874"/>
                  <a:pt x="108840" y="39014"/>
                  <a:pt x="108840" y="63857"/>
                </a:cubicBezTo>
                <a:cubicBezTo>
                  <a:pt x="108840" y="88700"/>
                  <a:pt x="88700" y="108840"/>
                  <a:pt x="63857" y="108840"/>
                </a:cubicBezTo>
                <a:cubicBezTo>
                  <a:pt x="39014" y="108840"/>
                  <a:pt x="18874" y="88700"/>
                  <a:pt x="18874" y="63857"/>
                </a:cubicBezTo>
                <a:cubicBezTo>
                  <a:pt x="18898" y="39024"/>
                  <a:pt x="39024" y="18898"/>
                  <a:pt x="63857" y="18874"/>
                </a:cubicBezTo>
                <a:moveTo>
                  <a:pt x="63857" y="0"/>
                </a:moveTo>
                <a:cubicBezTo>
                  <a:pt x="28590" y="0"/>
                  <a:pt x="0" y="28590"/>
                  <a:pt x="0" y="63857"/>
                </a:cubicBezTo>
                <a:cubicBezTo>
                  <a:pt x="0" y="99124"/>
                  <a:pt x="28590" y="127714"/>
                  <a:pt x="63857" y="127714"/>
                </a:cubicBezTo>
                <a:cubicBezTo>
                  <a:pt x="99124" y="127714"/>
                  <a:pt x="127714" y="99124"/>
                  <a:pt x="127714" y="63857"/>
                </a:cubicBezTo>
                <a:cubicBezTo>
                  <a:pt x="127714" y="28590"/>
                  <a:pt x="99124" y="0"/>
                  <a:pt x="6385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4" name="Google Shape;134;p8"/>
          <p:cNvCxnSpPr/>
          <p:nvPr/>
        </p:nvCxnSpPr>
        <p:spPr>
          <a:xfrm>
            <a:off x="856114" y="3503032"/>
            <a:ext cx="0" cy="3346090"/>
          </a:xfrm>
          <a:prstGeom prst="straightConnector1">
            <a:avLst/>
          </a:prstGeom>
          <a:noFill/>
          <a:ln cap="sq" cmpd="sng" w="25400">
            <a:solidFill>
              <a:srgbClr val="FFFFFF"/>
            </a:solidFill>
            <a:prstDash val="solid"/>
            <a:bevel/>
            <a:headEnd len="sm" w="sm" type="none"/>
            <a:tailEnd len="sm" w="sm" type="none"/>
          </a:ln>
        </p:spPr>
      </p:cxnSp>
      <p:sp>
        <p:nvSpPr>
          <p:cNvPr id="135" name="Google Shape;135;p8"/>
          <p:cNvSpPr/>
          <p:nvPr/>
        </p:nvSpPr>
        <p:spPr>
          <a:xfrm>
            <a:off x="10836425" y="5636680"/>
            <a:ext cx="151536" cy="151536"/>
          </a:xfrm>
          <a:custGeom>
            <a:rect b="b" l="l" r="r" t="t"/>
            <a:pathLst>
              <a:path extrusionOk="0" h="151536" w="151536">
                <a:moveTo>
                  <a:pt x="141251" y="65483"/>
                </a:moveTo>
                <a:lnTo>
                  <a:pt x="86053" y="65483"/>
                </a:lnTo>
                <a:lnTo>
                  <a:pt x="86053" y="10285"/>
                </a:lnTo>
                <a:cubicBezTo>
                  <a:pt x="86053" y="4605"/>
                  <a:pt x="81448" y="0"/>
                  <a:pt x="75768" y="0"/>
                </a:cubicBezTo>
                <a:cubicBezTo>
                  <a:pt x="70088" y="0"/>
                  <a:pt x="65483" y="4605"/>
                  <a:pt x="65483" y="10285"/>
                </a:cubicBezTo>
                <a:lnTo>
                  <a:pt x="65483" y="65483"/>
                </a:lnTo>
                <a:lnTo>
                  <a:pt x="10285" y="65483"/>
                </a:lnTo>
                <a:cubicBezTo>
                  <a:pt x="4605" y="65483"/>
                  <a:pt x="0" y="70088"/>
                  <a:pt x="0" y="75768"/>
                </a:cubicBezTo>
                <a:cubicBezTo>
                  <a:pt x="0" y="81448"/>
                  <a:pt x="4605" y="86053"/>
                  <a:pt x="10285" y="86053"/>
                </a:cubicBezTo>
                <a:lnTo>
                  <a:pt x="65483" y="86053"/>
                </a:lnTo>
                <a:lnTo>
                  <a:pt x="65483" y="141251"/>
                </a:lnTo>
                <a:cubicBezTo>
                  <a:pt x="65483" y="146931"/>
                  <a:pt x="70088" y="151536"/>
                  <a:pt x="75768" y="151536"/>
                </a:cubicBezTo>
                <a:cubicBezTo>
                  <a:pt x="81448" y="151536"/>
                  <a:pt x="86053" y="146931"/>
                  <a:pt x="86053" y="141251"/>
                </a:cubicBezTo>
                <a:lnTo>
                  <a:pt x="86053" y="86053"/>
                </a:lnTo>
                <a:lnTo>
                  <a:pt x="141251" y="86053"/>
                </a:lnTo>
                <a:cubicBezTo>
                  <a:pt x="146931" y="86053"/>
                  <a:pt x="151536" y="81448"/>
                  <a:pt x="151536" y="75768"/>
                </a:cubicBezTo>
                <a:cubicBezTo>
                  <a:pt x="151536" y="70088"/>
                  <a:pt x="146931" y="65483"/>
                  <a:pt x="141251" y="654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8"/>
          <p:cNvSpPr/>
          <p:nvPr/>
        </p:nvSpPr>
        <p:spPr>
          <a:xfrm>
            <a:off x="11245175" y="6096759"/>
            <a:ext cx="108625" cy="108625"/>
          </a:xfrm>
          <a:custGeom>
            <a:rect b="b" l="l" r="r" t="t"/>
            <a:pathLst>
              <a:path extrusionOk="0" h="108625" w="108625">
                <a:moveTo>
                  <a:pt x="54313" y="16053"/>
                </a:moveTo>
                <a:cubicBezTo>
                  <a:pt x="75442" y="16053"/>
                  <a:pt x="92572" y="33182"/>
                  <a:pt x="92572" y="54313"/>
                </a:cubicBezTo>
                <a:cubicBezTo>
                  <a:pt x="92572" y="75442"/>
                  <a:pt x="75442" y="92572"/>
                  <a:pt x="54313" y="92572"/>
                </a:cubicBezTo>
                <a:cubicBezTo>
                  <a:pt x="33182" y="92572"/>
                  <a:pt x="16053" y="75442"/>
                  <a:pt x="16053" y="54313"/>
                </a:cubicBezTo>
                <a:cubicBezTo>
                  <a:pt x="16074" y="33191"/>
                  <a:pt x="33191" y="16074"/>
                  <a:pt x="54313" y="16053"/>
                </a:cubicBezTo>
                <a:moveTo>
                  <a:pt x="54313" y="0"/>
                </a:moveTo>
                <a:cubicBezTo>
                  <a:pt x="24317" y="0"/>
                  <a:pt x="0" y="24317"/>
                  <a:pt x="0" y="54313"/>
                </a:cubicBezTo>
                <a:cubicBezTo>
                  <a:pt x="0" y="84309"/>
                  <a:pt x="24317" y="108625"/>
                  <a:pt x="54313" y="108625"/>
                </a:cubicBezTo>
                <a:cubicBezTo>
                  <a:pt x="84309" y="108625"/>
                  <a:pt x="108625" y="84309"/>
                  <a:pt x="108625" y="54313"/>
                </a:cubicBezTo>
                <a:cubicBezTo>
                  <a:pt x="108625" y="24317"/>
                  <a:pt x="84309" y="0"/>
                  <a:pt x="5431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8"/>
          <p:cNvSpPr/>
          <p:nvPr/>
        </p:nvSpPr>
        <p:spPr>
          <a:xfrm>
            <a:off x="10554288" y="6238029"/>
            <a:ext cx="95759" cy="95759"/>
          </a:xfrm>
          <a:custGeom>
            <a:rect b="b" l="l" r="r" t="t"/>
            <a:pathLst>
              <a:path extrusionOk="0" h="95759" w="95759">
                <a:moveTo>
                  <a:pt x="95759" y="47880"/>
                </a:moveTo>
                <a:cubicBezTo>
                  <a:pt x="95759" y="74323"/>
                  <a:pt x="74323" y="95759"/>
                  <a:pt x="47880" y="95759"/>
                </a:cubicBezTo>
                <a:cubicBezTo>
                  <a:pt x="21436" y="95759"/>
                  <a:pt x="0" y="74323"/>
                  <a:pt x="0" y="47880"/>
                </a:cubicBezTo>
                <a:cubicBezTo>
                  <a:pt x="0" y="21436"/>
                  <a:pt x="21436" y="0"/>
                  <a:pt x="47880" y="0"/>
                </a:cubicBezTo>
                <a:cubicBezTo>
                  <a:pt x="74323" y="0"/>
                  <a:pt x="95759" y="21436"/>
                  <a:pt x="95759" y="4788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9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9"/>
          <p:cNvSpPr/>
          <p:nvPr/>
        </p:nvSpPr>
        <p:spPr>
          <a:xfrm>
            <a:off x="643278" y="2573756"/>
            <a:ext cx="3255095" cy="18288"/>
          </a:xfrm>
          <a:custGeom>
            <a:rect b="b" l="l" r="r" t="t"/>
            <a:pathLst>
              <a:path extrusionOk="0" fill="none" h="18288" w="3255095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extrusionOk="0" h="18288" w="3255095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cap="rnd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9"/>
          <p:cNvSpPr txBox="1"/>
          <p:nvPr/>
        </p:nvSpPr>
        <p:spPr>
          <a:xfrm>
            <a:off x="284480" y="2092960"/>
            <a:ext cx="2306320" cy="19100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Arial"/>
              <a:buChar char="•"/>
            </a:pPr>
            <a:r>
              <a:rPr lang="en-US" sz="2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UC tổng quan</a:t>
            </a:r>
            <a:endParaRPr sz="2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5" name="Google Shape;145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7600" y="487680"/>
            <a:ext cx="9804400" cy="6352032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9"/>
          <p:cNvSpPr/>
          <p:nvPr/>
        </p:nvSpPr>
        <p:spPr>
          <a:xfrm>
            <a:off x="2876156" y="2368307"/>
            <a:ext cx="317063" cy="447473"/>
          </a:xfrm>
          <a:prstGeom prst="rect">
            <a:avLst/>
          </a:prstGeom>
          <a:solidFill>
            <a:schemeClr val="lt1"/>
          </a:solidFill>
          <a:ln cap="flat" cmpd="sng" w="12700">
            <a:solidFill>
              <a:schemeClr val="lt1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2021-06-16T14:15:44Z</dcterms:created>
  <dc:creator>Hùng Vũ Danh</dc:creator>
</cp:coreProperties>
</file>